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4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6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Film Search Engine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Natural-Language Movie Discovery, Built for Speed &amp; Precision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486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Local, zero-cost movie search engine that understands natural language and returns results in under seconds.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 &amp; Future Roadmap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Current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5875"/>
            <a:ext cx="4735354" cy="2651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78968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Sub-2s queries, ~280MB memory, offline-ready with persisted indexes. First run warms up model; later queries use cached artifacts.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0346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What's Next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700486" y="2491026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30346" y="237934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7862" y="2506980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0669" y="240589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Near-Term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210669" y="2854881"/>
            <a:ext cx="56335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Smart search combines keyword and AI matching, adds filters, caches queries, and even offers a ‘More Like This’ option.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55637" y="3994428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785497" y="388274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3013" y="401038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465820" y="39092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Mid-Term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465820" y="4358283"/>
            <a:ext cx="53784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Personalized recommendations, smarter ranking, and support for multiple languages.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8210788" y="5497830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8040648" y="53861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8164" y="5513784"/>
            <a:ext cx="255151" cy="2551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20971" y="54127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Long-Term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8720971" y="5861685"/>
            <a:ext cx="512325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 infrastructure for millions of movies using advanced vector search and GPU acceleration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93790" y="6958727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limits: typo sensitivity, no personalization, single-node scaling. Mitigated with caching and upgrades, with a clear path to enterprise scale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497E5-2012-4BD8-89CC-CE7C5DFC31FA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F0D25D-B5F0-8B52-9E49-149C7A48423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E7320D9-16A8-0193-9F7D-6131A1181705}"/>
              </a:ext>
            </a:extLst>
          </p:cNvPr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Standard Questionnaires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47ECE-3161-61DC-FAA5-9B2488ECAC5C}"/>
              </a:ext>
            </a:extLst>
          </p:cNvPr>
          <p:cNvGrpSpPr/>
          <p:nvPr/>
        </p:nvGrpSpPr>
        <p:grpSpPr>
          <a:xfrm>
            <a:off x="793791" y="1536344"/>
            <a:ext cx="6521410" cy="6172260"/>
            <a:chOff x="793791" y="1536344"/>
            <a:chExt cx="6521410" cy="6172260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6154DF87-D1CE-755A-3D20-FE211F10A9DF}"/>
                </a:ext>
              </a:extLst>
            </p:cNvPr>
            <p:cNvSpPr/>
            <p:nvPr/>
          </p:nvSpPr>
          <p:spPr>
            <a:xfrm>
              <a:off x="793791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8004774F-4632-F313-863C-E01EDF824A0F}"/>
                </a:ext>
              </a:extLst>
            </p:cNvPr>
            <p:cNvSpPr/>
            <p:nvPr/>
          </p:nvSpPr>
          <p:spPr>
            <a:xfrm>
              <a:off x="2789278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26E10165-68FC-5E20-371F-88A07A7AC95F}"/>
                </a:ext>
              </a:extLst>
            </p:cNvPr>
            <p:cNvSpPr/>
            <p:nvPr/>
          </p:nvSpPr>
          <p:spPr>
            <a:xfrm>
              <a:off x="914091" y="2433551"/>
              <a:ext cx="6277543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we support hybrid search with reranking?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A: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Yes, by combining keyword and AI search, then refining top results with a lightweight model for better accuracy..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9">
              <a:extLst>
                <a:ext uri="{FF2B5EF4-FFF2-40B4-BE49-F238E27FC236}">
                  <a16:creationId xmlns:a16="http://schemas.microsoft.com/office/drawing/2014/main" id="{A98B2937-B611-C1FD-DF96-501256794EFB}"/>
                </a:ext>
              </a:extLst>
            </p:cNvPr>
            <p:cNvSpPr/>
            <p:nvPr/>
          </p:nvSpPr>
          <p:spPr>
            <a:xfrm>
              <a:off x="914091" y="3697121"/>
              <a:ext cx="6277543" cy="10981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would we scale to millions of items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using advanced vector databases and sharding for distributed search, ensuring high accuracy with low latency..</a:t>
              </a:r>
            </a:p>
          </p:txBody>
        </p:sp>
        <p:sp>
          <p:nvSpPr>
            <p:cNvPr id="10" name="Text 9">
              <a:extLst>
                <a:ext uri="{FF2B5EF4-FFF2-40B4-BE49-F238E27FC236}">
                  <a16:creationId xmlns:a16="http://schemas.microsoft.com/office/drawing/2014/main" id="{F8A9D35E-2061-46FE-B38F-A190513A169B}"/>
                </a:ext>
              </a:extLst>
            </p:cNvPr>
            <p:cNvSpPr/>
            <p:nvPr/>
          </p:nvSpPr>
          <p:spPr>
            <a:xfrm>
              <a:off x="914091" y="4914931"/>
              <a:ext cx="6277543" cy="11757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can we improve parsing robustness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adding curated dictionaries, smarter entity recognition, better patterns, and multilingual support..</a:t>
              </a:r>
            </a:p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489B384D-35D9-EE5A-0E67-ABA1238FB7A4}"/>
                </a:ext>
              </a:extLst>
            </p:cNvPr>
            <p:cNvSpPr/>
            <p:nvPr/>
          </p:nvSpPr>
          <p:spPr>
            <a:xfrm>
              <a:off x="914091" y="6163010"/>
              <a:ext cx="6277543" cy="12073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metrics will we track?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Latency, errors, and engagement, plus tracing and quality alerts for full observability.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D156DF-FDA9-2AD3-E7FD-9FA55F986C4C}"/>
              </a:ext>
            </a:extLst>
          </p:cNvPr>
          <p:cNvGrpSpPr/>
          <p:nvPr/>
        </p:nvGrpSpPr>
        <p:grpSpPr>
          <a:xfrm>
            <a:off x="7650313" y="1536344"/>
            <a:ext cx="6521410" cy="6172260"/>
            <a:chOff x="7650313" y="1536344"/>
            <a:chExt cx="6521410" cy="617226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F9445244-152E-DDFF-CFD6-CAAD7BFF1143}"/>
                </a:ext>
              </a:extLst>
            </p:cNvPr>
            <p:cNvSpPr/>
            <p:nvPr/>
          </p:nvSpPr>
          <p:spPr>
            <a:xfrm>
              <a:off x="7650313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B9AEB283-45F9-6D61-BAC2-5679EB5CAE5E}"/>
                </a:ext>
              </a:extLst>
            </p:cNvPr>
            <p:cNvSpPr/>
            <p:nvPr/>
          </p:nvSpPr>
          <p:spPr>
            <a:xfrm>
              <a:off x="9645800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Business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D8A0DB90-A8E0-1BA0-8FDD-A3289CC54532}"/>
                </a:ext>
              </a:extLst>
            </p:cNvPr>
            <p:cNvSpPr/>
            <p:nvPr/>
          </p:nvSpPr>
          <p:spPr>
            <a:xfrm>
              <a:off x="7815648" y="2433551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personalize results for users (preferences, watch history)?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using a reranking engine that learns from watch history and behavior to boost engagement while keeping relevance intact.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FAF11AEA-19DC-D3D3-F5D0-ACB57B3B71C3}"/>
                </a:ext>
              </a:extLst>
            </p:cNvPr>
            <p:cNvSpPr/>
            <p:nvPr/>
          </p:nvSpPr>
          <p:spPr>
            <a:xfrm>
              <a:off x="7821827" y="3715593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Will it support more languages and casual phrasing?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adding multilingual capability with language detection and localized taxonomies for a consistent global experience.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6BF65568-40BB-49C5-74D0-D350E682C8FD}"/>
                </a:ext>
              </a:extLst>
            </p:cNvPr>
            <p:cNvSpPr/>
            <p:nvPr/>
          </p:nvSpPr>
          <p:spPr>
            <a:xfrm>
              <a:off x="7815647" y="4901312"/>
              <a:ext cx="6190735" cy="12334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explain why a result was shown?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giving clear, human-readable reasons like score breakdowns and matched attributes to build trust and improve conversions.</a:t>
              </a:r>
            </a:p>
          </p:txBody>
        </p:sp>
        <p:sp>
          <p:nvSpPr>
            <p:cNvPr id="15" name="Text 9">
              <a:extLst>
                <a:ext uri="{FF2B5EF4-FFF2-40B4-BE49-F238E27FC236}">
                  <a16:creationId xmlns:a16="http://schemas.microsoft.com/office/drawing/2014/main" id="{2B731835-E275-A452-E64C-BD3F8D400594}"/>
                </a:ext>
              </a:extLst>
            </p:cNvPr>
            <p:cNvSpPr/>
            <p:nvPr/>
          </p:nvSpPr>
          <p:spPr>
            <a:xfrm>
              <a:off x="7821827" y="6171547"/>
              <a:ext cx="6190735" cy="11890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does it take to move from demo to production?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Scalable infrastructure, autoscaling with SLAs, full monitoring and security, plus cost optimization for efficiency.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Q&amp;A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Have any questions? Feel Free to ask !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3474" y="3370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END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280"/>
            <a:ext cx="111692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Problem: Keyword Search Falls Short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6515"/>
            <a:ext cx="474273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Traditional Search Fails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69933"/>
            <a:ext cx="6244709" cy="249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Keyword searches fail to capture intent - traditional systems just match words, not actors, genres, or time periods.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Users expect natural-language movie searches with easy filters-no complex syntax, just queries like ‘funny films from early 2000s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62D6DD-4885-CA54-CA91-285952BF7E07}"/>
              </a:ext>
            </a:extLst>
          </p:cNvPr>
          <p:cNvGrpSpPr/>
          <p:nvPr/>
        </p:nvGrpSpPr>
        <p:grpSpPr>
          <a:xfrm>
            <a:off x="7569041" y="2624852"/>
            <a:ext cx="6244709" cy="2663666"/>
            <a:chOff x="7569041" y="2624852"/>
            <a:chExt cx="6244709" cy="2663666"/>
          </a:xfrm>
        </p:grpSpPr>
        <p:sp>
          <p:nvSpPr>
            <p:cNvPr id="6" name="Shape 4"/>
            <p:cNvSpPr/>
            <p:nvPr/>
          </p:nvSpPr>
          <p:spPr>
            <a:xfrm>
              <a:off x="7569041" y="2624852"/>
              <a:ext cx="6244709" cy="2663666"/>
            </a:xfrm>
            <a:prstGeom prst="roundRect">
              <a:avLst>
                <a:gd name="adj" fmla="val 619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7569041" y="2624852"/>
              <a:ext cx="121920" cy="2360771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948255" y="288214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Common Use Cases</a:t>
              </a:r>
              <a:endParaRPr lang="en-US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948255" y="3349208"/>
              <a:ext cx="5638681" cy="5740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horror thriller films from the late 90s starring Keanu Reeves before 2000</a:t>
              </a: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48255" y="4048824"/>
              <a:ext cx="5638681" cy="3629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war drama movies about love in the mid 80s with Tom Cruise</a:t>
              </a:r>
              <a:r>
                <a:rPr lang="en-US" sz="1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4454315"/>
              <a:ext cx="5638681" cy="7216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"funny comedy films from 2010-2015 featuring Will Smith and directed by someone"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 10"/>
          <p:cNvSpPr/>
          <p:nvPr/>
        </p:nvSpPr>
        <p:spPr>
          <a:xfrm>
            <a:off x="7569040" y="54927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Challenge: extract entities, parse date ranges, and enable semantic retrieval beyond keyword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A50EE-FC66-4BA2-AB65-4F5E7C1FFEA5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7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421963"/>
            <a:ext cx="3560326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28EE3-A77C-57CA-E517-29CCD17949B5}"/>
              </a:ext>
            </a:extLst>
          </p:cNvPr>
          <p:cNvGrpSpPr/>
          <p:nvPr/>
        </p:nvGrpSpPr>
        <p:grpSpPr>
          <a:xfrm>
            <a:off x="4088606" y="2070259"/>
            <a:ext cx="6453187" cy="2421493"/>
            <a:chOff x="4088606" y="2070259"/>
            <a:chExt cx="6453187" cy="242149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606" y="2070259"/>
              <a:ext cx="6453187" cy="2421493"/>
            </a:xfrm>
            <a:prstGeom prst="rect">
              <a:avLst/>
            </a:prstGeom>
          </p:spPr>
        </p:pic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9663" y="2687056"/>
              <a:ext cx="333328" cy="333328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9302688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Results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9369" y="2687682"/>
              <a:ext cx="333328" cy="333328"/>
            </a:xfrm>
            <a:prstGeom prst="rect">
              <a:avLst/>
            </a:prstGeom>
          </p:spPr>
        </p:pic>
        <p:sp>
          <p:nvSpPr>
            <p:cNvPr id="8" name="Text 2"/>
            <p:cNvSpPr/>
            <p:nvPr/>
          </p:nvSpPr>
          <p:spPr>
            <a:xfrm>
              <a:off x="8076041" y="3899225"/>
              <a:ext cx="973317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Rank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9389" y="2687682"/>
              <a:ext cx="333328" cy="333328"/>
            </a:xfrm>
            <a:prstGeom prst="rect">
              <a:avLst/>
            </a:prstGeom>
          </p:spPr>
        </p:pic>
        <p:sp>
          <p:nvSpPr>
            <p:cNvPr id="10" name="Text 3"/>
            <p:cNvSpPr/>
            <p:nvPr/>
          </p:nvSpPr>
          <p:spPr>
            <a:xfrm>
              <a:off x="6856061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 5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39409" y="2687682"/>
              <a:ext cx="333328" cy="333328"/>
            </a:xfrm>
            <a:prstGeom prst="rect">
              <a:avLst/>
            </a:prstGeom>
          </p:spPr>
        </p:pic>
        <p:sp>
          <p:nvSpPr>
            <p:cNvPr id="12" name="Text 4"/>
            <p:cNvSpPr/>
            <p:nvPr/>
          </p:nvSpPr>
          <p:spPr>
            <a:xfrm>
              <a:off x="5636080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Understand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Image 6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12762" y="2687682"/>
              <a:ext cx="333328" cy="333328"/>
            </a:xfrm>
            <a:prstGeom prst="rect">
              <a:avLst/>
            </a:prstGeom>
          </p:spPr>
        </p:pic>
        <p:sp>
          <p:nvSpPr>
            <p:cNvPr id="14" name="Text 5"/>
            <p:cNvSpPr/>
            <p:nvPr/>
          </p:nvSpPr>
          <p:spPr>
            <a:xfrm>
              <a:off x="4389433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Query Input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483D13-5DB3-747F-1701-337D9805C88B}"/>
              </a:ext>
            </a:extLst>
          </p:cNvPr>
          <p:cNvGrpSpPr/>
          <p:nvPr/>
        </p:nvGrpSpPr>
        <p:grpSpPr>
          <a:xfrm>
            <a:off x="730329" y="4695111"/>
            <a:ext cx="13184743" cy="2807613"/>
            <a:chOff x="730329" y="4695111"/>
            <a:chExt cx="13184743" cy="2807613"/>
          </a:xfrm>
        </p:grpSpPr>
        <p:sp>
          <p:nvSpPr>
            <p:cNvPr id="15" name="Text 6"/>
            <p:cNvSpPr/>
            <p:nvPr/>
          </p:nvSpPr>
          <p:spPr>
            <a:xfrm>
              <a:off x="730329" y="4695111"/>
              <a:ext cx="2136219" cy="266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Core Components</a:t>
              </a:r>
              <a:endParaRPr lang="en-US" sz="16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7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0329" y="5317927"/>
              <a:ext cx="2034421" cy="1257300"/>
            </a:xfrm>
            <a:prstGeom prst="rect">
              <a:avLst/>
            </a:prstGeom>
          </p:spPr>
        </p:pic>
        <p:sp>
          <p:nvSpPr>
            <p:cNvPr id="17" name="Text 7"/>
            <p:cNvSpPr/>
            <p:nvPr/>
          </p:nvSpPr>
          <p:spPr>
            <a:xfrm>
              <a:off x="730329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Parser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730329" y="7068860"/>
              <a:ext cx="4170283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spaCy NER for person recognition, regex for decade parsing, synonym mapping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Image 8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38988" y="5317927"/>
              <a:ext cx="2034421" cy="1257300"/>
            </a:xfrm>
            <a:prstGeom prst="rect">
              <a:avLst/>
            </a:prstGeom>
          </p:spPr>
        </p:pic>
        <p:sp>
          <p:nvSpPr>
            <p:cNvPr id="20" name="Text 9"/>
            <p:cNvSpPr/>
            <p:nvPr/>
          </p:nvSpPr>
          <p:spPr>
            <a:xfrm>
              <a:off x="523898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Embeddings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0"/>
            <p:cNvSpPr/>
            <p:nvPr/>
          </p:nvSpPr>
          <p:spPr>
            <a:xfrm>
              <a:off x="5238988" y="7068860"/>
              <a:ext cx="4168854" cy="2169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all-MiniLM-L6-v2 model generating 384-dim normalized vectors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Image 9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6218" y="5317927"/>
              <a:ext cx="2034421" cy="1257300"/>
            </a:xfrm>
            <a:prstGeom prst="rect">
              <a:avLst/>
            </a:prstGeom>
          </p:spPr>
        </p:pic>
        <p:sp>
          <p:nvSpPr>
            <p:cNvPr id="23" name="Text 11"/>
            <p:cNvSpPr/>
            <p:nvPr/>
          </p:nvSpPr>
          <p:spPr>
            <a:xfrm>
              <a:off x="974621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 &amp; Serve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2"/>
            <p:cNvSpPr/>
            <p:nvPr/>
          </p:nvSpPr>
          <p:spPr>
            <a:xfrm>
              <a:off x="9746218" y="7068860"/>
              <a:ext cx="4168854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FAISS IndexFlatIP for vector search, FastAPI backend, Streamlit UI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B6631-F51A-4D4A-8C03-E92E72AA9E9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0218"/>
            <a:ext cx="10289858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Pipeline: From Raw to Searchable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0812" y="2205395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081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Ingest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2877503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Load ~10k movies from JSONL format with complete metadata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664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642" y="2205395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664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Pre-Processing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6642" y="2877503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Lowercase, trim whitespace, map genre synonyms (sci-fi → Science Fiction)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81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80812" y="4330303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081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Weight &amp; Combine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0812" y="5002411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Build searchable text: title×3, genres×2, director×2, actors×2, overview×1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664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6642" y="4330303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664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Structure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6642" y="5002411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Output clean Movie objects with weighted searchable_text ready for embedding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80812" y="6134576"/>
            <a:ext cx="13068776" cy="931665"/>
          </a:xfrm>
          <a:prstGeom prst="roundRect">
            <a:avLst>
              <a:gd name="adj" fmla="val 7182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6" y="6469618"/>
            <a:ext cx="278844" cy="22300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05664" y="6413302"/>
            <a:ext cx="1212092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Weighting matters: Repeating key fields like title and genre boosts their influence in embeddings for better matches.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3D9A1B-8D17-4EAF-862E-3B5F7169156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160"/>
            <a:ext cx="1122402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Understanding: Parsing Natural Language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5704"/>
            <a:ext cx="379428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Extracting Intent from Text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97918"/>
            <a:ext cx="6961823" cy="214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parser converts natural language into structured components-identifying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who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(actors/directors),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when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(dates), and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what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(genres/themes).</a:t>
            </a:r>
          </a:p>
          <a:p>
            <a:pPr>
              <a:lnSpc>
                <a:spcPts val="2400"/>
              </a:lnSpc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use </a:t>
            </a:r>
            <a:r>
              <a:rPr lang="en-US" sz="15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spaCy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entity recognition and fuzzy-match names, while regex handles date ranges like ‘90s,’ ‘early 2000s,’ or ‘before 2000.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96508"/>
            <a:ext cx="696182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52612D-7688-D7CF-7C3D-2DF61AAE67B8}"/>
              </a:ext>
            </a:extLst>
          </p:cNvPr>
          <p:cNvGrpSpPr/>
          <p:nvPr/>
        </p:nvGrpSpPr>
        <p:grpSpPr>
          <a:xfrm>
            <a:off x="793789" y="4539831"/>
            <a:ext cx="6961823" cy="2434829"/>
            <a:chOff x="793789" y="4651176"/>
            <a:chExt cx="6961823" cy="2434829"/>
          </a:xfrm>
        </p:grpSpPr>
        <p:sp>
          <p:nvSpPr>
            <p:cNvPr id="6" name="Shape 4"/>
            <p:cNvSpPr/>
            <p:nvPr/>
          </p:nvSpPr>
          <p:spPr>
            <a:xfrm>
              <a:off x="793789" y="4651176"/>
              <a:ext cx="6961823" cy="2354818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1009412" y="5162431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Example Parse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1009412" y="5671423"/>
              <a:ext cx="6530578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"90s sci-fi with Tom Hanks"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9412" y="6160889"/>
              <a:ext cx="6530578" cy="9251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→ actors=[tom hanks]→ genres=[science fiction]→ year_range=(1990, 1999)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349730-2BA6-5319-2903-682BC6B4BB5F}"/>
              </a:ext>
            </a:extLst>
          </p:cNvPr>
          <p:cNvGrpSpPr/>
          <p:nvPr/>
        </p:nvGrpSpPr>
        <p:grpSpPr>
          <a:xfrm>
            <a:off x="8233529" y="1825704"/>
            <a:ext cx="5610582" cy="2494003"/>
            <a:chOff x="8233529" y="1825704"/>
            <a:chExt cx="5610582" cy="2494003"/>
          </a:xfrm>
        </p:grpSpPr>
        <p:sp>
          <p:nvSpPr>
            <p:cNvPr id="10" name="Text 8"/>
            <p:cNvSpPr/>
            <p:nvPr/>
          </p:nvSpPr>
          <p:spPr>
            <a:xfrm>
              <a:off x="8233529" y="1825704"/>
              <a:ext cx="308169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Implementation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233529" y="2334697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Decade parsing: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Handles '90s, '80s with smart century detection (00-29 → 2000s, 30-99 → 1900s)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233529" y="3018830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Range detection: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"early/mid/late" subdivisions, explicit ranges, before/after operators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233529" y="3702963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Entity matching: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Fuzzy string matching for misspellings and variations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3A091-A927-4BAD-B7D1-6F78F3949B8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0506194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Embeddings: Capturing Semantic Meaning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89165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From Text to Vectors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95193"/>
            <a:ext cx="6272451" cy="179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movie is converted into a 384-D vector using Mini-LM embeddings, clustering similar themes, actors, and styles in semantic space.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normalize vectors to unit length for fast cosine similarity using simple inner products-making comparisons lightning-fast.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73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1780" y="1889165"/>
            <a:ext cx="367379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Retrieval with FAISS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71780" y="2495192"/>
            <a:ext cx="6272451" cy="179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FAISS powers vector search using 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IndexFlatIP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exact nearest-neighbor-fast and accurate for ~10k movies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persist the index and embeddings to disk, avoiding rebuilds and enabling true offline operation</a:t>
            </a:r>
          </a:p>
        </p:txBody>
      </p:sp>
      <p:sp>
        <p:nvSpPr>
          <p:cNvPr id="9" name="Text 7"/>
          <p:cNvSpPr/>
          <p:nvPr/>
        </p:nvSpPr>
        <p:spPr>
          <a:xfrm>
            <a:off x="793790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384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42812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Vector Dimensions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Compact representation balancing expressiveness and speed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26368" y="5481161"/>
            <a:ext cx="41775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9.7K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975390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Movies Indexed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226368" y="6867049"/>
            <a:ext cx="4177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Complete searchable catalog ready for queries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59064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&lt;2s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408087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Latency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59064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Sub-second response time for most searches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3C477-630D-4D5B-B55F-34ECEDDF5CF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202"/>
            <a:ext cx="1067014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Hybrid Ranking: Relevance Meets Precision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04605"/>
            <a:ext cx="601765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Multi-Factor Scoring for Optimal Results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1267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Raw semantic similarity isn’t enough-we use hybrid scoring to blend semantic relevance with strict filters and quality signals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195638"/>
            <a:ext cx="4211479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483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Semantic Similarity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5483" y="3864531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Cosine similarity between query and movie embeddings-the core relevance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9342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21035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Strict Filters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21035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Movies must match ALL actors, ANY director, and fall within year 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25013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36706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Quality Signals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36706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Normalized rating and popularity scores act as gentle tie-breakers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48997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Scoring Formula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028849"/>
            <a:ext cx="1101161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Final Score = w_semantic × similarity + w_match × filter + w_rating × norm_rating + w_pop × norm_popularity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89" y="6539270"/>
            <a:ext cx="131693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Weights prioritize semantic relevance while honoring user constraints-filtering happens first to drop impossible matches early.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310943" y="5469612"/>
            <a:ext cx="15331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3AD6D-5E6C-4A6A-B1AD-59FFB0088D4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190"/>
            <a:ext cx="801183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Delivering Results: API &amp; Interface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72734"/>
            <a:ext cx="30365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RESTful API Design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44948"/>
            <a:ext cx="5610582" cy="93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simple API makes integration easy-/search takes natural language queries and returns ranked results with full metadata.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BC2377-3D78-F73F-5C13-3CE26F774D56}"/>
              </a:ext>
            </a:extLst>
          </p:cNvPr>
          <p:cNvGrpSpPr/>
          <p:nvPr/>
        </p:nvGrpSpPr>
        <p:grpSpPr>
          <a:xfrm>
            <a:off x="784265" y="3520355"/>
            <a:ext cx="5629632" cy="597456"/>
            <a:chOff x="784265" y="3594497"/>
            <a:chExt cx="5629632" cy="597456"/>
          </a:xfrm>
        </p:grpSpPr>
        <p:sp>
          <p:nvSpPr>
            <p:cNvPr id="5" name="Shape 3"/>
            <p:cNvSpPr/>
            <p:nvPr/>
          </p:nvSpPr>
          <p:spPr>
            <a:xfrm>
              <a:off x="793790" y="3594497"/>
              <a:ext cx="5610582" cy="597456"/>
            </a:xfrm>
            <a:prstGeom prst="roundRect">
              <a:avLst>
                <a:gd name="adj" fmla="val 13554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784265" y="3594497"/>
              <a:ext cx="5629632" cy="597456"/>
            </a:xfrm>
            <a:prstGeom prst="roundRect">
              <a:avLst>
                <a:gd name="adj" fmla="val 4841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977027" y="3739039"/>
              <a:ext cx="5244108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GET /search?q=90s+action+with+Keanu+Reeves&amp;top_k=10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6"/>
          <p:cNvSpPr/>
          <p:nvPr/>
        </p:nvSpPr>
        <p:spPr>
          <a:xfrm>
            <a:off x="793790" y="4408765"/>
            <a:ext cx="561058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Responses include movie details, relevance scores, and similarity metrics. A health check ensures uptime, and local mode loads indexes instantly.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59B61-6867-9AC1-9D8E-0454781E7768}"/>
              </a:ext>
            </a:extLst>
          </p:cNvPr>
          <p:cNvGrpSpPr/>
          <p:nvPr/>
        </p:nvGrpSpPr>
        <p:grpSpPr>
          <a:xfrm>
            <a:off x="793790" y="5835015"/>
            <a:ext cx="5610582" cy="1568887"/>
            <a:chOff x="793790" y="5835015"/>
            <a:chExt cx="5610582" cy="1568887"/>
          </a:xfrm>
        </p:grpSpPr>
        <p:sp>
          <p:nvSpPr>
            <p:cNvPr id="9" name="Text 7"/>
            <p:cNvSpPr/>
            <p:nvPr/>
          </p:nvSpPr>
          <p:spPr>
            <a:xfrm>
              <a:off x="793790" y="5835015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Response Schema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3790" y="6344007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Movie metadata (title, year, genres, cast, director)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3790" y="6719768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Relevance score and semantic similarity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93790" y="7095530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Poster URL and additional details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 11"/>
          <p:cNvSpPr/>
          <p:nvPr/>
        </p:nvSpPr>
        <p:spPr>
          <a:xfrm>
            <a:off x="6882289" y="187273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Streamlit Demo UI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82289" y="2381725"/>
            <a:ext cx="6961823" cy="202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intuitive interface showcases the engine's capabilities. Users enter queries, view poster grids, inspect scores, and explore movie details-all in real-time.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UI demonstrates how quickly results load and how accurately the system interprets complex queries.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444FF-69A4-406D-926B-BAA3A42B411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108"/>
            <a:ext cx="4491752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Traceability &amp; Debugging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14795"/>
            <a:ext cx="360033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Transparent, Debuggable Pipeline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726049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query logs what the system understood and why results were chosen-ensuring transparency and enabling fast ranking improvements.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7580" y="2363391"/>
            <a:ext cx="15240" cy="4401979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22388" y="2521625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49346" y="23633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99114" y="2384167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42961" y="241399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Normalization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744152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Logs show the cleaned query text and initial parsing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65814" y="340614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49346" y="324790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99114" y="326868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329850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Entity Extraction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62866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 matches with fuzzy scores: "wes cravin" → "wes craven" (score: 0.95)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4168497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49346" y="401026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99114" y="4031040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642961" y="406086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 Parsing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391025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Decade resolution: "90s" → (1990, 1999)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65814" y="4930973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49346" y="477273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99114" y="4793516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052316" y="482334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Candidate Filtering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5153501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Reasons for inclusion/exclusion based on year, actor, and director constraints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22388" y="569345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49346" y="553521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199114" y="555599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642961" y="558581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Final Ranking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591597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Top results with semantic similarity and composite scores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E1267-1816-4B9D-92A6-174CBBF8C966}"/>
              </a:ext>
            </a:extLst>
          </p:cNvPr>
          <p:cNvGrpSpPr/>
          <p:nvPr/>
        </p:nvGrpSpPr>
        <p:grpSpPr>
          <a:xfrm>
            <a:off x="793790" y="6931223"/>
            <a:ext cx="13151222" cy="626269"/>
            <a:chOff x="793790" y="6931223"/>
            <a:chExt cx="13151222" cy="626269"/>
          </a:xfrm>
        </p:grpSpPr>
        <p:sp>
          <p:nvSpPr>
            <p:cNvPr id="31" name="Shape 29"/>
            <p:cNvSpPr/>
            <p:nvPr/>
          </p:nvSpPr>
          <p:spPr>
            <a:xfrm>
              <a:off x="793790" y="6931223"/>
              <a:ext cx="13151222" cy="626269"/>
            </a:xfrm>
            <a:prstGeom prst="roundRect">
              <a:avLst>
                <a:gd name="adj" fmla="val 9888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3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89" y="7153989"/>
              <a:ext cx="184190" cy="147399"/>
            </a:xfrm>
            <a:prstGeom prst="rect">
              <a:avLst/>
            </a:prstGeom>
          </p:spPr>
        </p:pic>
        <p:sp>
          <p:nvSpPr>
            <p:cNvPr id="33" name="Text 30"/>
            <p:cNvSpPr/>
            <p:nvPr/>
          </p:nvSpPr>
          <p:spPr>
            <a:xfrm>
              <a:off x="1186279" y="7115413"/>
              <a:ext cx="1241643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Example log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: ‘Candidate excluded: year 1985 outside range (1990–1999)’-shows exactly why a movie was filtered, making debugging easy.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8BE4B05-3929-4712-9CE6-DEBA1EA5D08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1314</Words>
  <Application>Microsoft Office PowerPoint</Application>
  <PresentationFormat>Custom</PresentationFormat>
  <Paragraphs>159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Bishal Gopinath Bose</cp:lastModifiedBy>
  <cp:revision>14</cp:revision>
  <dcterms:created xsi:type="dcterms:W3CDTF">2025-11-04T15:40:58Z</dcterms:created>
  <dcterms:modified xsi:type="dcterms:W3CDTF">2025-11-06T09:47:17Z</dcterms:modified>
</cp:coreProperties>
</file>